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7" r:id="rId2"/>
    <p:sldId id="316" r:id="rId3"/>
    <p:sldId id="319" r:id="rId4"/>
    <p:sldId id="318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94303AA-F59E-4E85-9550-0C0169C60DEC}">
          <p14:sldIdLst>
            <p14:sldId id="317"/>
            <p14:sldId id="316"/>
            <p14:sldId id="319"/>
            <p14:sldId id="31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6">
          <p15:clr>
            <a:srgbClr val="A4A3A4"/>
          </p15:clr>
        </p15:guide>
        <p15:guide id="2" pos="27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7" autoAdjust="0"/>
    <p:restoredTop sz="94660"/>
  </p:normalViewPr>
  <p:slideViewPr>
    <p:cSldViewPr>
      <p:cViewPr varScale="1">
        <p:scale>
          <a:sx n="149" d="100"/>
          <a:sy n="149" d="100"/>
        </p:scale>
        <p:origin x="678" y="114"/>
      </p:cViewPr>
      <p:guideLst>
        <p:guide orient="horz" pos="376"/>
        <p:guide pos="27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2B909-2B53-4A70-BC70-AEF46C7ACF24}" type="datetimeFigureOut">
              <a:rPr lang="zh-CN" altLang="en-US" smtClean="0"/>
              <a:t>2025/2/6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F44-F5CE-455C-A9FE-73A15FC422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8320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28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72508"/>
            <a:ext cx="2133600" cy="273844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2025/2/6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6690" y="4772508"/>
            <a:ext cx="2895600" cy="273844"/>
          </a:xfrm>
        </p:spPr>
        <p:txBody>
          <a:bodyPr vert="horz" lIns="76618" tIns="38309" rIns="76618" bIns="38309" rtlCol="0" anchor="ctr"/>
          <a:lstStyle>
            <a:lvl1pPr>
              <a:defRPr lang="en-US" altLang="zh-CN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948573" y="4763842"/>
            <a:ext cx="1388046" cy="282500"/>
          </a:xfrm>
        </p:spPr>
        <p:txBody>
          <a:bodyPr vert="horz" lIns="102156" tIns="51076" rIns="102156" bIns="51076" rtlCol="0" anchor="ctr"/>
          <a:lstStyle>
            <a:lvl1pPr algn="r">
              <a:defRPr lang="zh-CN" altLang="en-US" smtClean="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977" y="267494"/>
            <a:ext cx="5897272" cy="330507"/>
          </a:xfrm>
        </p:spPr>
        <p:txBody>
          <a:bodyPr vert="horz" lIns="68580" tIns="34290" rIns="68580" bIns="34290" rtlCol="0" anchor="ctr">
            <a:noAutofit/>
          </a:bodyPr>
          <a:lstStyle>
            <a:lvl1pPr algn="l">
              <a:defRPr lang="zh-CN" altLang="en-US" sz="2200" b="0" i="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defTabSz="514350">
              <a:lnSpc>
                <a:spcPct val="90000"/>
              </a:lnSpc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1CCE-4C69-481E-8A82-8C3A41A945F4}" type="datetimeFigureOut">
              <a:rPr lang="zh-CN" altLang="en-US" smtClean="0"/>
              <a:t>2025/2/6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91015"/>
            <a:ext cx="2895600" cy="273844"/>
          </a:xfrm>
        </p:spPr>
        <p:txBody>
          <a:bodyPr/>
          <a:lstStyle>
            <a:lvl1pPr>
              <a:defRPr sz="105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452320" y="4787436"/>
            <a:ext cx="1224136" cy="304675"/>
          </a:xfrm>
        </p:spPr>
        <p:txBody>
          <a:bodyPr/>
          <a:lstStyle>
            <a:lvl1pPr algn="ctr">
              <a:defRPr sz="1400">
                <a:latin typeface="Impact" panose="020B0806030902050204" pitchFamily="34" charset="0"/>
              </a:defRPr>
            </a:lvl1pPr>
          </a:lstStyle>
          <a:p>
            <a:fld id="{FCC3A858-5ED0-4B4A-8756-97846365D73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>
            <a:spLocks noChangeAspect="1"/>
          </p:cNvSpPr>
          <p:nvPr userDrawn="1"/>
        </p:nvSpPr>
        <p:spPr>
          <a:xfrm rot="18900000">
            <a:off x="370772" y="264511"/>
            <a:ext cx="324027" cy="310943"/>
          </a:xfrm>
          <a:prstGeom prst="roundRect">
            <a:avLst/>
          </a:prstGeom>
          <a:gradFill>
            <a:gsLst>
              <a:gs pos="100000">
                <a:srgbClr val="00B0F0"/>
              </a:gs>
              <a:gs pos="0">
                <a:schemeClr val="accent1"/>
              </a:gs>
            </a:gsLst>
            <a:lin ang="8100000" scaled="0"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54000" dist="152400" dir="8100000" sx="104000" sy="104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矩形 10"/>
          <p:cNvSpPr>
            <a:spLocks noChangeAspect="1"/>
          </p:cNvSpPr>
          <p:nvPr userDrawn="1"/>
        </p:nvSpPr>
        <p:spPr>
          <a:xfrm rot="18900000">
            <a:off x="530753" y="265660"/>
            <a:ext cx="327796" cy="31456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54000" dist="152400" dir="8100000" sx="104000" sy="104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7740352" y="0"/>
            <a:ext cx="1222711" cy="955548"/>
            <a:chOff x="7740352" y="0"/>
            <a:chExt cx="1222711" cy="955548"/>
          </a:xfrm>
        </p:grpSpPr>
        <p:pic>
          <p:nvPicPr>
            <p:cNvPr id="3076" name="Picture 4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40"/>
            <a:stretch>
              <a:fillRect/>
            </a:stretch>
          </p:blipFill>
          <p:spPr bwMode="auto">
            <a:xfrm>
              <a:off x="7740352" y="0"/>
              <a:ext cx="1222711" cy="955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30555" y="248589"/>
              <a:ext cx="599190" cy="323562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9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2" dur="1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3" dur="1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9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6" dur="1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7" dur="1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4" grpId="0"/>
          <p:bldP spid="11" grpId="0" animBg="1"/>
          <p:bldP spid="13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9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9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1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1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9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42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4" grpId="0"/>
          <p:bldP spid="11" grpId="0" animBg="1"/>
          <p:bldP spid="13" grpId="0" animBg="1"/>
        </p:bldLst>
      </p:timing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102156" tIns="51076" rIns="102156" bIns="51076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63"/>
            <a:ext cx="8229600" cy="3394472"/>
          </a:xfrm>
          <a:prstGeom prst="rect">
            <a:avLst/>
          </a:prstGeom>
        </p:spPr>
        <p:txBody>
          <a:bodyPr vert="horz" lIns="102156" tIns="51076" rIns="102156" bIns="51076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2025/2/6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02298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540" indent="-3835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1215" indent="-3200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89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0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251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368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549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30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911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8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98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479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660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41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59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140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32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5" descr="신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80" y="2290773"/>
            <a:ext cx="7470264" cy="503097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4" name="圆角矩形 1"/>
          <p:cNvSpPr/>
          <p:nvPr/>
        </p:nvSpPr>
        <p:spPr>
          <a:xfrm>
            <a:off x="4387452" y="3097442"/>
            <a:ext cx="4289000" cy="46800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8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5" name="圆角矩形 2"/>
          <p:cNvSpPr/>
          <p:nvPr/>
        </p:nvSpPr>
        <p:spPr>
          <a:xfrm>
            <a:off x="4387455" y="3099732"/>
            <a:ext cx="4289001" cy="465710"/>
          </a:xfrm>
          <a:prstGeom prst="roundRect">
            <a:avLst>
              <a:gd name="adj" fmla="val 50000"/>
            </a:avLst>
          </a:prstGeom>
          <a:solidFill>
            <a:schemeClr val="accent4">
              <a:lumMod val="50000"/>
            </a:schemeClr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0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矩形 10"/>
          <p:cNvSpPr>
            <a:spLocks noChangeAspect="1"/>
          </p:cNvSpPr>
          <p:nvPr/>
        </p:nvSpPr>
        <p:spPr>
          <a:xfrm>
            <a:off x="2669801" y="880116"/>
            <a:ext cx="1404708" cy="1230051"/>
          </a:xfrm>
          <a:prstGeom prst="hexagon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3175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3" name="矩形 10"/>
          <p:cNvSpPr>
            <a:spLocks noChangeAspect="1"/>
          </p:cNvSpPr>
          <p:nvPr/>
        </p:nvSpPr>
        <p:spPr>
          <a:xfrm>
            <a:off x="3149064" y="2177204"/>
            <a:ext cx="717248" cy="628068"/>
          </a:xfrm>
          <a:prstGeom prst="hexagon">
            <a:avLst/>
          </a:prstGeom>
          <a:gradFill>
            <a:gsLst>
              <a:gs pos="100000">
                <a:schemeClr val="accent5">
                  <a:lumMod val="60000"/>
                  <a:lumOff val="40000"/>
                </a:schemeClr>
              </a:gs>
              <a:gs pos="0">
                <a:schemeClr val="accent5">
                  <a:lumMod val="50000"/>
                </a:schemeClr>
              </a:gs>
            </a:gsLst>
            <a:lin ang="8100000" scaled="0"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9" name="矩形 10"/>
          <p:cNvSpPr>
            <a:spLocks noChangeAspect="1"/>
          </p:cNvSpPr>
          <p:nvPr/>
        </p:nvSpPr>
        <p:spPr>
          <a:xfrm>
            <a:off x="553644" y="2552481"/>
            <a:ext cx="1753274" cy="1535276"/>
          </a:xfrm>
          <a:prstGeom prst="hexagon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2" name="矩形 10"/>
          <p:cNvSpPr>
            <a:spLocks noChangeAspect="1"/>
          </p:cNvSpPr>
          <p:nvPr/>
        </p:nvSpPr>
        <p:spPr>
          <a:xfrm>
            <a:off x="986731" y="1273401"/>
            <a:ext cx="746995" cy="654116"/>
          </a:xfrm>
          <a:prstGeom prst="hexagon">
            <a:avLst/>
          </a:prstGeom>
          <a:gradFill>
            <a:gsLst>
              <a:gs pos="100000">
                <a:srgbClr val="92D050"/>
              </a:gs>
              <a:gs pos="0">
                <a:schemeClr val="accent4">
                  <a:lumMod val="50000"/>
                </a:schemeClr>
              </a:gs>
            </a:gsLst>
            <a:lin ang="8100000" scaled="0"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8" name="矩形 10"/>
          <p:cNvSpPr>
            <a:spLocks noChangeAspect="1"/>
          </p:cNvSpPr>
          <p:nvPr/>
        </p:nvSpPr>
        <p:spPr>
          <a:xfrm>
            <a:off x="395536" y="3534527"/>
            <a:ext cx="956331" cy="837423"/>
          </a:xfrm>
          <a:prstGeom prst="hexagon">
            <a:avLst/>
          </a:prstGeom>
          <a:gradFill>
            <a:gsLst>
              <a:gs pos="100000">
                <a:srgbClr val="00B0F0"/>
              </a:gs>
              <a:gs pos="0">
                <a:schemeClr val="accent1"/>
              </a:gs>
            </a:gsLst>
            <a:lin ang="8100000" scaled="0"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3175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矩形 10"/>
          <p:cNvSpPr>
            <a:spLocks noChangeAspect="1"/>
          </p:cNvSpPr>
          <p:nvPr/>
        </p:nvSpPr>
        <p:spPr>
          <a:xfrm>
            <a:off x="765125" y="958039"/>
            <a:ext cx="503896" cy="441243"/>
          </a:xfrm>
          <a:prstGeom prst="hexagon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3175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861235" y="205038"/>
            <a:ext cx="53983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TW" sz="3200" b="1" spc="-150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114</a:t>
            </a:r>
            <a:r>
              <a:rPr lang="zh-TW" altLang="en-US" sz="3200" b="1" spc="-150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年度四校五</a:t>
            </a:r>
            <a:r>
              <a:rPr lang="zh-TW" altLang="en-US" sz="3200" b="1" spc="-150" dirty="0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系聯合說明</a:t>
            </a:r>
            <a:r>
              <a:rPr lang="zh-TW" altLang="en-US" sz="3200" b="1" spc="-150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會</a:t>
            </a:r>
            <a:endParaRPr lang="zh-CN" altLang="en-US" sz="3200" b="1" spc="-150" dirty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3984" y="3723878"/>
            <a:ext cx="815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醫療</a:t>
            </a:r>
            <a:endParaRPr lang="zh-CN" altLang="en-US" sz="24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36883" y="1408922"/>
            <a:ext cx="81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永續</a:t>
            </a:r>
            <a:endParaRPr lang="zh-CN" altLang="en-US" sz="20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31840" y="2305204"/>
            <a:ext cx="815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教育</a:t>
            </a:r>
            <a:endParaRPr lang="zh-CN" altLang="en-US" sz="16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5" name="矩形 10"/>
          <p:cNvSpPr>
            <a:spLocks noChangeAspect="1"/>
          </p:cNvSpPr>
          <p:nvPr/>
        </p:nvSpPr>
        <p:spPr>
          <a:xfrm>
            <a:off x="1171888" y="1597512"/>
            <a:ext cx="2103134" cy="1841635"/>
          </a:xfrm>
          <a:prstGeom prst="hexagon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3175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文字"/>
          <p:cNvSpPr txBox="1"/>
          <p:nvPr/>
        </p:nvSpPr>
        <p:spPr>
          <a:xfrm>
            <a:off x="4364098" y="3146557"/>
            <a:ext cx="372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>
                <a:solidFill>
                  <a:schemeClr val="bg1"/>
                </a:solidFill>
              </a:rPr>
              <a:t>○ </a:t>
            </a:r>
            <a:r>
              <a:rPr lang="zh-TW" altLang="en-US" b="1" dirty="0" smtClean="0">
                <a:solidFill>
                  <a:schemeClr val="bg1"/>
                </a:solidFill>
              </a:rPr>
              <a:t>○</a:t>
            </a:r>
            <a:r>
              <a:rPr lang="zh-TW" altLang="en-US" b="1" dirty="0">
                <a:solidFill>
                  <a:schemeClr val="bg1"/>
                </a:solidFill>
              </a:rPr>
              <a:t> </a:t>
            </a:r>
            <a:r>
              <a:rPr lang="zh-TW" altLang="en-US" b="1" dirty="0" smtClean="0">
                <a:solidFill>
                  <a:schemeClr val="bg1"/>
                </a:solidFill>
              </a:rPr>
              <a:t>○中醫診所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7910879" y="3075797"/>
            <a:ext cx="729371" cy="504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2700000" scaled="0"/>
          </a:gradFill>
          <a:ln w="22225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blurRad="50800" dist="38100" dir="2700000" sx="97000" sy="97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</a:endParaRPr>
          </a:p>
        </p:txBody>
      </p:sp>
      <p:sp>
        <p:nvSpPr>
          <p:cNvPr id="47" name="矩形 10"/>
          <p:cNvSpPr>
            <a:spLocks noChangeAspect="1"/>
          </p:cNvSpPr>
          <p:nvPr/>
        </p:nvSpPr>
        <p:spPr>
          <a:xfrm>
            <a:off x="1979712" y="880116"/>
            <a:ext cx="730114" cy="639334"/>
          </a:xfrm>
          <a:prstGeom prst="hexagon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3175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30" name="圖片 2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8580" y="2900351"/>
            <a:ext cx="986931" cy="822556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</p:pic>
      <p:pic>
        <p:nvPicPr>
          <p:cNvPr id="31" name="圖片 3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22289" y="4000046"/>
            <a:ext cx="1042513" cy="850507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</p:pic>
      <p:pic>
        <p:nvPicPr>
          <p:cNvPr id="32" name="圖片 3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794" y="78276"/>
            <a:ext cx="1654059" cy="165405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34" name="圖片 3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6" y="1799333"/>
            <a:ext cx="1007883" cy="753148"/>
          </a:xfrm>
          <a:prstGeom prst="hexagon">
            <a:avLst/>
          </a:prstGeom>
          <a:noFill/>
          <a:ln w="19050">
            <a:solidFill>
              <a:schemeClr val="bg1"/>
            </a:solidFill>
          </a:ln>
        </p:spPr>
      </p:pic>
      <p:sp>
        <p:nvSpPr>
          <p:cNvPr id="45" name="矩形 10"/>
          <p:cNvSpPr>
            <a:spLocks noChangeAspect="1"/>
          </p:cNvSpPr>
          <p:nvPr/>
        </p:nvSpPr>
        <p:spPr>
          <a:xfrm>
            <a:off x="2439783" y="3278502"/>
            <a:ext cx="889503" cy="778905"/>
          </a:xfrm>
          <a:prstGeom prst="hexagon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sx="104000" sy="104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4334805" y="2512229"/>
            <a:ext cx="2329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chemeClr val="accent3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報告單位：</a:t>
            </a:r>
            <a:endParaRPr lang="zh-TW" altLang="en-US" sz="3200" b="1" dirty="0">
              <a:solidFill>
                <a:schemeClr val="accent3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圆角矩形 2"/>
          <p:cNvSpPr/>
          <p:nvPr/>
        </p:nvSpPr>
        <p:spPr>
          <a:xfrm>
            <a:off x="4413243" y="3734002"/>
            <a:ext cx="4289001" cy="465710"/>
          </a:xfrm>
          <a:prstGeom prst="roundRect">
            <a:avLst>
              <a:gd name="adj" fmla="val 50000"/>
            </a:avLst>
          </a:prstGeom>
          <a:solidFill>
            <a:schemeClr val="accent4">
              <a:lumMod val="50000"/>
            </a:schemeClr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0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36" name="文字"/>
          <p:cNvSpPr txBox="1"/>
          <p:nvPr/>
        </p:nvSpPr>
        <p:spPr>
          <a:xfrm>
            <a:off x="4389886" y="3780827"/>
            <a:ext cx="372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</a:rPr>
              <a:t>王小明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7" name="圆角矩形 26"/>
          <p:cNvSpPr/>
          <p:nvPr/>
        </p:nvSpPr>
        <p:spPr>
          <a:xfrm>
            <a:off x="7936667" y="3710067"/>
            <a:ext cx="729371" cy="504000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2700000" scaled="0"/>
          </a:gradFill>
          <a:ln w="22225"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/>
                </a:gs>
              </a:gsLst>
              <a:lin ang="13500000" scaled="0"/>
            </a:gradFill>
          </a:ln>
          <a:effectLst>
            <a:outerShdw blurRad="50800" dist="38100" dir="2700000" sx="97000" sy="97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794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72222E-6 -3.58025E-6 L 0.40903 -0.0006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51" y="-3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xit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1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72222E-6 -3.58025E-6 L 0.40903 -0.0006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51" y="-3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22" presetClass="exit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5" grpId="1" animBg="1"/>
      <p:bldP spid="58" grpId="0"/>
      <p:bldP spid="26" grpId="0"/>
      <p:bldP spid="27" grpId="0" animBg="1"/>
      <p:bldP spid="27" grpId="1" animBg="1"/>
      <p:bldP spid="35" grpId="0" animBg="1"/>
      <p:bldP spid="35" grpId="1" animBg="1"/>
      <p:bldP spid="36" grpId="0"/>
      <p:bldP spid="37" grpId="0" animBg="1"/>
      <p:bldP spid="3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院所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基本資料 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範例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endParaRPr lang="zh-TW" altLang="en-US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9249" y="915566"/>
            <a:ext cx="65527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院所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名稱：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負責醫師：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地址：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員工數：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預計招收</a:t>
            </a:r>
            <a:r>
              <a:rPr lang="zh-TW" altLang="en-US" dirty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醫師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數：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-21073"/>
            <a:ext cx="800403" cy="80040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580112" y="987574"/>
            <a:ext cx="194421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pPr algn="ctr"/>
            <a:r>
              <a:rPr lang="zh-TW" altLang="en-US" dirty="0"/>
              <a:t>照片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660232" y="2900725"/>
            <a:ext cx="194421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pPr algn="ctr"/>
            <a:r>
              <a:rPr lang="zh-TW" altLang="en-US" dirty="0"/>
              <a:t>照片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643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福利制度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範例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endParaRPr lang="zh-TW" altLang="en-US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9249" y="915566"/>
            <a:ext cx="65527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相關福利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薪資待遇：</a:t>
            </a:r>
            <a:endParaRPr lang="en-US" altLang="zh-TW" dirty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每周工作診數：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徵才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資訊</a:t>
            </a:r>
            <a:r>
              <a:rPr lang="zh-TW" altLang="en-US" b="1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</a:t>
            </a:r>
            <a:endParaRPr lang="en-US" altLang="zh-TW" b="1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-21073"/>
            <a:ext cx="800403" cy="80040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580112" y="987574"/>
            <a:ext cx="194421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pPr algn="ctr"/>
            <a:r>
              <a:rPr lang="zh-TW" altLang="en-US" dirty="0"/>
              <a:t>照片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660232" y="2900725"/>
            <a:ext cx="1944216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pPr algn="ctr"/>
            <a:r>
              <a:rPr lang="zh-TW" altLang="en-US" dirty="0"/>
              <a:t>照片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065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299942"/>
            <a:ext cx="8280920" cy="618539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-21073"/>
            <a:ext cx="800403" cy="800403"/>
          </a:xfrm>
          <a:prstGeom prst="rect">
            <a:avLst/>
          </a:prstGeom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906977" y="267494"/>
            <a:ext cx="5897272" cy="330507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1022985" rtl="0" eaLnBrk="1" latinLnBrk="0" hangingPunct="1">
              <a:spcBef>
                <a:spcPct val="0"/>
              </a:spcBef>
              <a:buNone/>
              <a:defRPr lang="zh-CN" altLang="en-US" sz="2200" b="0" i="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院所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其他資訊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範例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endParaRPr lang="zh-TW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9249" y="915566"/>
            <a:ext cx="65527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連絡電話：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en-US" altLang="zh-TW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Email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信箱：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p"/>
            </a:pP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院所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簡介</a:t>
            </a:r>
            <a:r>
              <a:rPr lang="en-US" altLang="zh-TW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dirty="0"/>
              <a:t>自由發揮：可留下連絡電話、email、院所簡介與優勢、理念</a:t>
            </a:r>
            <a:r>
              <a:rPr lang="en-US" altLang="zh-TW" dirty="0"/>
              <a:t>…</a:t>
            </a:r>
            <a:r>
              <a:rPr lang="zh-TW" altLang="en-US" dirty="0"/>
              <a:t>等</a:t>
            </a:r>
            <a:r>
              <a:rPr lang="en-US" altLang="zh-TW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r>
              <a:rPr lang="zh-TW" altLang="en-US" dirty="0" smtClean="0">
                <a:solidFill>
                  <a:srgbClr val="00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</a:t>
            </a:r>
            <a:endParaRPr lang="en-US" altLang="zh-TW" dirty="0" smtClean="0">
              <a:solidFill>
                <a:srgbClr val="000000"/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617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主题​​">
  <a:themeElements>
    <a:clrScheme name="自定义 4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65B0"/>
      </a:accent1>
      <a:accent2>
        <a:srgbClr val="00B0F0"/>
      </a:accent2>
      <a:accent3>
        <a:srgbClr val="0084B4"/>
      </a:accent3>
      <a:accent4>
        <a:srgbClr val="92D050"/>
      </a:accent4>
      <a:accent5>
        <a:srgbClr val="FFC000"/>
      </a:accent5>
      <a:accent6>
        <a:srgbClr val="FF0000"/>
      </a:accent6>
      <a:hlink>
        <a:srgbClr val="0000FF"/>
      </a:hlink>
      <a:folHlink>
        <a:srgbClr val="595959"/>
      </a:folHlink>
    </a:clrScheme>
    <a:fontScheme name="微软雅黑和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111</Words>
  <Application>Microsoft Office PowerPoint</Application>
  <PresentationFormat>如螢幕大小 (16:9)</PresentationFormat>
  <Paragraphs>40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3" baseType="lpstr">
      <vt:lpstr>Adobe 繁黑體 Std B</vt:lpstr>
      <vt:lpstr>微软雅黑</vt:lpstr>
      <vt:lpstr>宋体</vt:lpstr>
      <vt:lpstr>微軟正黑體</vt:lpstr>
      <vt:lpstr>Arial</vt:lpstr>
      <vt:lpstr>Calibri</vt:lpstr>
      <vt:lpstr>Impact</vt:lpstr>
      <vt:lpstr>Wingdings</vt:lpstr>
      <vt:lpstr>1_Office 主题​​</vt:lpstr>
      <vt:lpstr>PowerPoint 簡報</vt:lpstr>
      <vt:lpstr>院所基本資料 (範例)</vt:lpstr>
      <vt:lpstr>福利制度(範例)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Windows 使用者</cp:lastModifiedBy>
  <cp:revision>236</cp:revision>
  <dcterms:created xsi:type="dcterms:W3CDTF">2016-03-10T07:57:00Z</dcterms:created>
  <dcterms:modified xsi:type="dcterms:W3CDTF">2025-02-06T02:06:29Z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